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1"/>
  </p:handout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89" d="100"/>
          <a:sy n="8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45845-FAD8-4495-BAB7-77CC797B7D5B}" type="datetimeFigureOut">
              <a:rPr lang="en-AU" smtClean="0"/>
              <a:t>10/02/2013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B6420-432E-4C86-81A4-D3939F1524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4811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AF9-FEC4-5144-B77A-0637148BB977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397-6FF9-8B4D-8273-D8DA079F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AF9-FEC4-5144-B77A-0637148BB977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397-6FF9-8B4D-8273-D8DA079F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AF9-FEC4-5144-B77A-0637148BB977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397-6FF9-8B4D-8273-D8DA079F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AF9-FEC4-5144-B77A-0637148BB977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397-6FF9-8B4D-8273-D8DA079F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AF9-FEC4-5144-B77A-0637148BB977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397-6FF9-8B4D-8273-D8DA079F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AF9-FEC4-5144-B77A-0637148BB977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397-6FF9-8B4D-8273-D8DA079F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AF9-FEC4-5144-B77A-0637148BB977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397-6FF9-8B4D-8273-D8DA079F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AF9-FEC4-5144-B77A-0637148BB977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397-6FF9-8B4D-8273-D8DA079F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AF9-FEC4-5144-B77A-0637148BB977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397-6FF9-8B4D-8273-D8DA079F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AF9-FEC4-5144-B77A-0637148BB977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397-6FF9-8B4D-8273-D8DA079F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3AF9-FEC4-5144-B77A-0637148BB977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397-6FF9-8B4D-8273-D8DA079F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43AF9-FEC4-5144-B77A-0637148BB977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C397-6FF9-8B4D-8273-D8DA079FF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traliancurriculum.edu.au/Glossary?a=bab552e6-1437-4684-8c54-9e4600a2533d&amp;t=Picture%20graphs" TargetMode="External"/><Relationship Id="rId2" Type="http://schemas.openxmlformats.org/officeDocument/2006/relationships/hyperlink" Target="http://www.australiancurriculum.edu.au/Glossary?a=bab552e6-1437-4684-8c54-9e4600a2533d&amp;t=Dat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traliancurriculum.edu.au/Glossary?a=c7e503ba-0a71-4f81-9f3d-9e4600a2dba8&amp;t=Observabl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traliancurriculum.edu.au/Glossary?a=bab552e6-1437-4684-8c54-9e4600a2533d&amp;t=Picture%20graphs" TargetMode="External"/><Relationship Id="rId2" Type="http://schemas.openxmlformats.org/officeDocument/2006/relationships/hyperlink" Target="http://www.australiancurriculum.edu.au/Glossary?a=bab552e6-1437-4684-8c54-9e4600a2533d&amp;t=Dat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traliancurriculum.edu.au/Glossary?a=12d44a4d-a36c-41c1-b84c-9e4600a2a39b&amp;t=liste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traliancurriculum.edu.au/Glossary?a=c7e503ba-0a71-4f81-9f3d-9e4600a2dba8&amp;t=Environmen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traliancurriculum.edu.au/Glossary?a=bab552e6-1437-4684-8c54-9e4600a2533d&amp;t=Picture%20graphs" TargetMode="External"/><Relationship Id="rId2" Type="http://schemas.openxmlformats.org/officeDocument/2006/relationships/hyperlink" Target="http://www.australiancurriculum.edu.au/Glossary?a=bab552e6-1437-4684-8c54-9e4600a2533d&amp;t=Dat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traliancurriculum.edu.au/Glossary?a=12d44a4d-a36c-41c1-b84c-9e4600a2a39b&amp;t=listen" TargetMode="External"/><Relationship Id="rId2" Type="http://schemas.openxmlformats.org/officeDocument/2006/relationships/hyperlink" Target="http://www.australiancurriculum.edu.au/Glossary?a=12d44a4d-a36c-41c1-b84c-9e4600a2a39b&amp;t=tex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ustraliancurriculum.edu.au/Glossary?a=12d44a4d-a36c-41c1-b84c-9e4600a2a39b&amp;t=audien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traliancurriculum.edu.au/Glossary?a=c7e503ba-0a71-4f81-9f3d-9e4600a2dba8&amp;t=Environm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traliancurriculum.edu.au/Glossary?a=c7e503ba-0a71-4f81-9f3d-9e4600a2dba8&amp;t=Observab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traliancurriculum.edu.au/Glossary?a=bab552e6-1437-4684-8c54-9e4600a2533d&amp;t=Dat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cap="small" dirty="0"/>
              <a:t>Geography links with other learning areas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57332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900" b="1" dirty="0">
                <a:latin typeface="Arial"/>
                <a:ea typeface="Cambria"/>
                <a:cs typeface="Times New Roman"/>
              </a:rPr>
              <a:t>Core units: Key understandings </a:t>
            </a:r>
            <a:r>
              <a:rPr lang="en-AU" sz="900" b="1" dirty="0" smtClean="0">
                <a:latin typeface="Arial"/>
                <a:ea typeface="Cambria"/>
                <a:cs typeface="Times New Roman"/>
              </a:rPr>
              <a:t> </a:t>
            </a:r>
            <a:r>
              <a:rPr lang="en-AU" sz="900" b="1" dirty="0">
                <a:solidFill>
                  <a:prstClr val="black"/>
                </a:solidFill>
                <a:latin typeface="Arial"/>
                <a:ea typeface="Cambria"/>
                <a:cs typeface="Times New Roman"/>
              </a:rPr>
              <a:t>Years F</a:t>
            </a:r>
            <a:r>
              <a:rPr lang="en-AU" sz="900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–</a:t>
            </a:r>
            <a:r>
              <a:rPr lang="en-AU" sz="900" b="1" dirty="0">
                <a:solidFill>
                  <a:prstClr val="black"/>
                </a:solidFill>
                <a:latin typeface="Arial"/>
                <a:ea typeface="Cambria"/>
                <a:cs typeface="Times New Roman"/>
              </a:rPr>
              <a:t>4</a:t>
            </a:r>
            <a:endParaRPr lang="en-AU" sz="900" dirty="0">
              <a:solidFill>
                <a:prstClr val="black"/>
              </a:solidFill>
              <a:latin typeface="Arial"/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sz="900" b="1" dirty="0" smtClean="0">
                <a:latin typeface="Arial"/>
                <a:ea typeface="Cambria"/>
                <a:cs typeface="Times New Roman"/>
              </a:rPr>
              <a:t>Illustration </a:t>
            </a:r>
            <a:r>
              <a:rPr lang="en-AU" sz="900" b="1" dirty="0" smtClean="0">
                <a:latin typeface="Arial"/>
                <a:ea typeface="Cambria"/>
                <a:cs typeface="Times New Roman"/>
              </a:rPr>
              <a:t>1: </a:t>
            </a:r>
            <a:r>
              <a:rPr lang="en-AU" sz="900" b="1" dirty="0">
                <a:latin typeface="Arial"/>
                <a:ea typeface="Cambria"/>
                <a:cs typeface="Times New Roman"/>
              </a:rPr>
              <a:t>Pointers to understanding</a:t>
            </a:r>
            <a:endParaRPr lang="en-AU" sz="900" dirty="0">
              <a:effectLst/>
              <a:latin typeface="Arial"/>
              <a:ea typeface="Cambri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115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Mathematics</a:t>
            </a:r>
            <a:br>
              <a:rPr lang="en-US" sz="4200" dirty="0" smtClean="0"/>
            </a:br>
            <a:r>
              <a:rPr lang="en-US" sz="4200" dirty="0" smtClean="0"/>
              <a:t>Year 2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488832" cy="4425355"/>
          </a:xfrm>
        </p:spPr>
        <p:txBody>
          <a:bodyPr/>
          <a:lstStyle/>
          <a:p>
            <a:r>
              <a:rPr lang="en-US" dirty="0"/>
              <a:t>Interpret simple maps of familiar locations and identify the relative positions of key features</a:t>
            </a:r>
            <a:endParaRPr lang="en-AU" dirty="0"/>
          </a:p>
          <a:p>
            <a:r>
              <a:rPr lang="en-US" dirty="0"/>
              <a:t>Collect, check and classify </a:t>
            </a:r>
            <a:r>
              <a:rPr lang="en-US" dirty="0">
                <a:hlinkClick r:id="rId2"/>
              </a:rPr>
              <a:t>data</a:t>
            </a:r>
            <a:endParaRPr lang="en-AU" dirty="0"/>
          </a:p>
          <a:p>
            <a:r>
              <a:rPr lang="en-US" dirty="0"/>
              <a:t>Create displays of </a:t>
            </a:r>
            <a:r>
              <a:rPr lang="en-US" dirty="0">
                <a:hlinkClick r:id="rId2"/>
              </a:rPr>
              <a:t>data</a:t>
            </a:r>
            <a:r>
              <a:rPr lang="en-US" dirty="0"/>
              <a:t> using lists, table and </a:t>
            </a:r>
            <a:r>
              <a:rPr lang="en-US" dirty="0">
                <a:hlinkClick r:id="rId3"/>
              </a:rPr>
              <a:t>picture graphs</a:t>
            </a:r>
            <a:r>
              <a:rPr lang="en-US" dirty="0"/>
              <a:t> and interpret them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History</a:t>
            </a:r>
            <a:br>
              <a:rPr lang="en-US" sz="4200" dirty="0" smtClean="0"/>
            </a:br>
            <a:r>
              <a:rPr lang="en-US" sz="4200" dirty="0" smtClean="0"/>
              <a:t>Year 2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488832" cy="4525963"/>
          </a:xfrm>
        </p:spPr>
        <p:txBody>
          <a:bodyPr/>
          <a:lstStyle/>
          <a:p>
            <a:r>
              <a:rPr lang="en-US" dirty="0"/>
              <a:t>The history of a significant person, building, site or part of the natural environment in the local community and what it reveals about the past</a:t>
            </a:r>
            <a:endParaRPr lang="en-AU" dirty="0"/>
          </a:p>
          <a:p>
            <a:r>
              <a:rPr lang="en-US" dirty="0" smtClean="0"/>
              <a:t>The impact of changing technology on people’s lives </a:t>
            </a:r>
            <a:r>
              <a:rPr lang="en-AU" dirty="0" smtClean="0">
                <a:ea typeface="Times New Roman"/>
                <a:cs typeface="Times New Roman"/>
              </a:rPr>
              <a:t>– </a:t>
            </a:r>
            <a:r>
              <a:rPr lang="en-US" dirty="0" smtClean="0"/>
              <a:t>at home and in the ways they worked, travelled, communicated, and played in the past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Science</a:t>
            </a:r>
            <a:br>
              <a:rPr lang="en-US" sz="4200" dirty="0" smtClean="0"/>
            </a:br>
            <a:r>
              <a:rPr lang="en-US" sz="4200" dirty="0" smtClean="0"/>
              <a:t>Year 3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200800" cy="4353347"/>
          </a:xfrm>
        </p:spPr>
        <p:txBody>
          <a:bodyPr/>
          <a:lstStyle/>
          <a:p>
            <a:r>
              <a:rPr lang="en-US" dirty="0"/>
              <a:t>Living things can be grouped on the basis of </a:t>
            </a:r>
            <a:r>
              <a:rPr lang="en-US" dirty="0">
                <a:hlinkClick r:id="rId2"/>
              </a:rPr>
              <a:t>observable</a:t>
            </a:r>
            <a:r>
              <a:rPr lang="en-US" dirty="0"/>
              <a:t> features and can be distinguished from non-living things</a:t>
            </a:r>
            <a:endParaRPr lang="en-AU" dirty="0"/>
          </a:p>
          <a:p>
            <a:r>
              <a:rPr lang="en-US" dirty="0"/>
              <a:t>Earth’s rotation on its axis causes regular changes, including night and day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Mathematics</a:t>
            </a:r>
            <a:br>
              <a:rPr lang="en-US" sz="4200" dirty="0" smtClean="0"/>
            </a:br>
            <a:r>
              <a:rPr lang="en-US" sz="4200" dirty="0" smtClean="0"/>
              <a:t>Year 3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4425355"/>
          </a:xfrm>
        </p:spPr>
        <p:txBody>
          <a:bodyPr/>
          <a:lstStyle/>
          <a:p>
            <a:r>
              <a:rPr lang="en-US" dirty="0"/>
              <a:t>Create and interpret simple grid maps to show position and pathways</a:t>
            </a:r>
            <a:endParaRPr lang="en-AU" dirty="0"/>
          </a:p>
          <a:p>
            <a:r>
              <a:rPr lang="en-US" dirty="0"/>
              <a:t>Collect </a:t>
            </a:r>
            <a:r>
              <a:rPr lang="en-US" dirty="0">
                <a:hlinkClick r:id="rId2"/>
              </a:rPr>
              <a:t>data</a:t>
            </a:r>
            <a:r>
              <a:rPr lang="en-US" dirty="0"/>
              <a:t>, organise into categories and create displays using lists, tables, </a:t>
            </a:r>
            <a:r>
              <a:rPr lang="en-US" dirty="0">
                <a:hlinkClick r:id="rId3"/>
              </a:rPr>
              <a:t>picture graphs</a:t>
            </a:r>
            <a:r>
              <a:rPr lang="en-US" dirty="0"/>
              <a:t> and simple column graphs, with and without the use of digital technologies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History</a:t>
            </a:r>
            <a:br>
              <a:rPr lang="en-US" sz="4200" dirty="0" smtClean="0"/>
            </a:br>
            <a:r>
              <a:rPr lang="en-US" sz="4200" dirty="0" smtClean="0"/>
              <a:t>Year 3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301208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SzPct val="80000"/>
            </a:pPr>
            <a:r>
              <a:rPr lang="en-US" sz="2800" dirty="0">
                <a:solidFill>
                  <a:prstClr val="black"/>
                </a:solidFill>
              </a:rPr>
              <a:t>The importance of </a:t>
            </a:r>
            <a:r>
              <a:rPr lang="en-US" sz="2800" dirty="0" smtClean="0">
                <a:solidFill>
                  <a:prstClr val="black"/>
                </a:solidFill>
              </a:rPr>
              <a:t>Country/Place </a:t>
            </a:r>
            <a:r>
              <a:rPr lang="en-US" sz="2800" dirty="0">
                <a:solidFill>
                  <a:prstClr val="black"/>
                </a:solidFill>
              </a:rPr>
              <a:t>to Aboriginal </a:t>
            </a:r>
            <a:r>
              <a:rPr lang="en-US" sz="2800" dirty="0" smtClean="0">
                <a:solidFill>
                  <a:prstClr val="black"/>
                </a:solidFill>
              </a:rPr>
              <a:t>and </a:t>
            </a:r>
            <a:r>
              <a:rPr lang="en-US" sz="2800" dirty="0">
                <a:solidFill>
                  <a:prstClr val="black"/>
                </a:solidFill>
              </a:rPr>
              <a:t>Torres Strait Islander peoples who belong to a local </a:t>
            </a:r>
            <a:r>
              <a:rPr lang="en-US" sz="2800" dirty="0" smtClean="0">
                <a:solidFill>
                  <a:prstClr val="black"/>
                </a:solidFill>
              </a:rPr>
              <a:t>area. This </a:t>
            </a:r>
            <a:r>
              <a:rPr lang="en-US" sz="2800" dirty="0">
                <a:solidFill>
                  <a:prstClr val="black"/>
                </a:solidFill>
              </a:rPr>
              <a:t>is intended to be a local area </a:t>
            </a:r>
            <a:r>
              <a:rPr lang="en-US" sz="2800" dirty="0" smtClean="0">
                <a:solidFill>
                  <a:prstClr val="black"/>
                </a:solidFill>
              </a:rPr>
              <a:t>study, focusing </a:t>
            </a:r>
            <a:r>
              <a:rPr lang="en-US" sz="2800" dirty="0">
                <a:solidFill>
                  <a:prstClr val="black"/>
                </a:solidFill>
              </a:rPr>
              <a:t>on one l</a:t>
            </a:r>
            <a:r>
              <a:rPr lang="en-US" sz="2800" dirty="0" smtClean="0">
                <a:solidFill>
                  <a:prstClr val="black"/>
                </a:solidFill>
              </a:rPr>
              <a:t>anguage </a:t>
            </a:r>
            <a:r>
              <a:rPr lang="en-US" sz="2800" dirty="0">
                <a:solidFill>
                  <a:prstClr val="black"/>
                </a:solidFill>
              </a:rPr>
              <a:t>g</a:t>
            </a:r>
            <a:r>
              <a:rPr lang="en-US" sz="2800" dirty="0" smtClean="0">
                <a:solidFill>
                  <a:prstClr val="black"/>
                </a:solidFill>
              </a:rPr>
              <a:t>roup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  <a:r>
              <a:rPr lang="en-US" sz="2800" dirty="0" smtClean="0">
                <a:solidFill>
                  <a:prstClr val="black"/>
                </a:solidFill>
              </a:rPr>
              <a:t>If </a:t>
            </a:r>
            <a:r>
              <a:rPr lang="en-US" sz="2800" dirty="0">
                <a:solidFill>
                  <a:prstClr val="black"/>
                </a:solidFill>
              </a:rPr>
              <a:t>information or sources are not readily available, another representative area may be studied</a:t>
            </a:r>
            <a:endParaRPr lang="en-AU" sz="28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SzPct val="80000"/>
            </a:pPr>
            <a:r>
              <a:rPr lang="en-US" sz="2800" dirty="0">
                <a:solidFill>
                  <a:prstClr val="black"/>
                </a:solidFill>
              </a:rPr>
              <a:t>One important example of </a:t>
            </a:r>
            <a:r>
              <a:rPr lang="en-US" sz="2800" dirty="0" smtClean="0">
                <a:solidFill>
                  <a:prstClr val="black"/>
                </a:solidFill>
              </a:rPr>
              <a:t>both </a:t>
            </a:r>
            <a:r>
              <a:rPr lang="en-US" sz="2800" u="sng" dirty="0" smtClean="0">
                <a:solidFill>
                  <a:prstClr val="black"/>
                </a:solidFill>
              </a:rPr>
              <a:t>change</a:t>
            </a:r>
            <a:r>
              <a:rPr lang="en-US" sz="2800" dirty="0" smtClean="0">
                <a:solidFill>
                  <a:prstClr val="black"/>
                </a:solidFill>
              </a:rPr>
              <a:t> and </a:t>
            </a:r>
            <a:r>
              <a:rPr lang="en-US" sz="2800" u="sng" dirty="0" smtClean="0">
                <a:solidFill>
                  <a:prstClr val="black"/>
                </a:solidFill>
              </a:rPr>
              <a:t>continuity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over </a:t>
            </a:r>
            <a:r>
              <a:rPr lang="en-US" sz="2800" dirty="0" smtClean="0">
                <a:solidFill>
                  <a:prstClr val="black"/>
                </a:solidFill>
              </a:rPr>
              <a:t>time, in the </a:t>
            </a:r>
            <a:r>
              <a:rPr lang="en-US" sz="2800" dirty="0">
                <a:solidFill>
                  <a:prstClr val="black"/>
                </a:solidFill>
              </a:rPr>
              <a:t>local community, region or </a:t>
            </a:r>
            <a:r>
              <a:rPr lang="en-US" sz="2800" dirty="0" smtClean="0">
                <a:solidFill>
                  <a:prstClr val="black"/>
                </a:solidFill>
              </a:rPr>
              <a:t>state/territory. For </a:t>
            </a:r>
            <a:r>
              <a:rPr lang="en-US" sz="2800" dirty="0" smtClean="0">
                <a:solidFill>
                  <a:prstClr val="black"/>
                </a:solidFill>
              </a:rPr>
              <a:t>example, </a:t>
            </a:r>
            <a:r>
              <a:rPr lang="en-US" sz="2800" dirty="0" smtClean="0">
                <a:solidFill>
                  <a:prstClr val="black"/>
                </a:solidFill>
              </a:rPr>
              <a:t>transport</a:t>
            </a:r>
            <a:r>
              <a:rPr lang="en-US" sz="2800" dirty="0">
                <a:solidFill>
                  <a:prstClr val="black"/>
                </a:solidFill>
              </a:rPr>
              <a:t>, work, education, natural and built environments, entertainment, daily </a:t>
            </a:r>
            <a:r>
              <a:rPr lang="en-US" sz="2800" dirty="0" smtClean="0">
                <a:solidFill>
                  <a:prstClr val="black"/>
                </a:solidFill>
              </a:rPr>
              <a:t>life</a:t>
            </a:r>
            <a:endParaRPr lang="en-A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English</a:t>
            </a:r>
            <a:br>
              <a:rPr lang="en-US" sz="4200" dirty="0" smtClean="0"/>
            </a:br>
            <a:r>
              <a:rPr lang="en-US" sz="4200" dirty="0" smtClean="0"/>
              <a:t>Year 3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632848" cy="435334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Plan and deliver short presentations, providing some key details in logical sequence</a:t>
            </a:r>
            <a:endParaRPr lang="en-AU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hlinkClick r:id="rId2"/>
              </a:rPr>
              <a:t>Listen</a:t>
            </a:r>
            <a:r>
              <a:rPr lang="en-US" dirty="0"/>
              <a:t> to and contribute to conversations and discussions to share information and ideas and negotiate in collaborative situations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Science</a:t>
            </a:r>
            <a:br>
              <a:rPr lang="en-US" sz="4200" dirty="0" smtClean="0"/>
            </a:br>
            <a:r>
              <a:rPr lang="en-US" sz="4200" dirty="0" smtClean="0"/>
              <a:t>Year 4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488832" cy="442535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Living things have life cycles</a:t>
            </a:r>
            <a:endParaRPr lang="en-AU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Living things, including plants and animals, depend on each other and the </a:t>
            </a:r>
            <a:r>
              <a:rPr lang="en-US" dirty="0">
                <a:hlinkClick r:id="rId2"/>
              </a:rPr>
              <a:t>environment</a:t>
            </a:r>
            <a:r>
              <a:rPr lang="en-US" dirty="0"/>
              <a:t> to survive</a:t>
            </a:r>
            <a:endParaRPr lang="en-AU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Earth’s surface changes over time as a result of natural processes and human activity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Mathematics</a:t>
            </a:r>
            <a:br>
              <a:rPr lang="en-US" sz="4200" dirty="0" smtClean="0"/>
            </a:br>
            <a:r>
              <a:rPr lang="en-US" sz="4200" dirty="0" smtClean="0"/>
              <a:t>Year 4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776864" cy="492514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Use simple scales, legends and directions to interpret information contained in basic maps</a:t>
            </a:r>
            <a:endParaRPr lang="en-AU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Construct suitable </a:t>
            </a:r>
            <a:r>
              <a:rPr lang="en-US" dirty="0">
                <a:hlinkClick r:id="rId2"/>
              </a:rPr>
              <a:t>data</a:t>
            </a:r>
            <a:r>
              <a:rPr lang="en-US" dirty="0"/>
              <a:t> displays, with and without the use of digital technologies, from given or collected </a:t>
            </a:r>
            <a:r>
              <a:rPr lang="en-US" dirty="0">
                <a:hlinkClick r:id="rId2"/>
              </a:rPr>
              <a:t>data</a:t>
            </a:r>
            <a:r>
              <a:rPr lang="en-US" dirty="0"/>
              <a:t>.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Include </a:t>
            </a:r>
            <a:r>
              <a:rPr lang="en-US" dirty="0"/>
              <a:t>tables, column graphs and </a:t>
            </a:r>
            <a:r>
              <a:rPr lang="en-US" dirty="0">
                <a:hlinkClick r:id="rId3"/>
              </a:rPr>
              <a:t>picture graphs</a:t>
            </a:r>
            <a:r>
              <a:rPr lang="en-US" dirty="0"/>
              <a:t> where one picture can represent many </a:t>
            </a:r>
            <a:r>
              <a:rPr lang="en-US" dirty="0">
                <a:hlinkClick r:id="rId2"/>
              </a:rPr>
              <a:t>data</a:t>
            </a:r>
            <a:r>
              <a:rPr lang="en-US" dirty="0"/>
              <a:t> values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History</a:t>
            </a:r>
            <a:br>
              <a:rPr lang="en-US" sz="4200" dirty="0" smtClean="0"/>
            </a:br>
            <a:r>
              <a:rPr lang="en-US" sz="4200" dirty="0" smtClean="0"/>
              <a:t>Year 4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488832" cy="4425355"/>
          </a:xfrm>
        </p:spPr>
        <p:txBody>
          <a:bodyPr/>
          <a:lstStyle/>
          <a:p>
            <a:r>
              <a:rPr lang="en-US" dirty="0"/>
              <a:t>The diversity and longevity of Australia’s first peoples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ways Aboriginal and/or Torres Strait Islander peoples are connected to Country and Place (land, sea, waterways and skies) and the implications for their daily </a:t>
            </a:r>
            <a:r>
              <a:rPr lang="en-US" dirty="0" smtClean="0"/>
              <a:t>lives</a:t>
            </a:r>
            <a:r>
              <a:rPr lang="en-AU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English</a:t>
            </a:r>
            <a:br>
              <a:rPr lang="en-US" sz="4200" dirty="0" smtClean="0"/>
            </a:br>
            <a:r>
              <a:rPr lang="en-US" sz="4200" dirty="0" smtClean="0"/>
              <a:t>Year 4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2535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Interpret ideas and information in spoken </a:t>
            </a:r>
            <a:r>
              <a:rPr lang="en-US" dirty="0">
                <a:hlinkClick r:id="rId2"/>
              </a:rPr>
              <a:t>texts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listen</a:t>
            </a:r>
            <a:r>
              <a:rPr lang="en-US" dirty="0"/>
              <a:t> for key points in order to carry out tasks and use information to share and extend ideas and information</a:t>
            </a:r>
            <a:endParaRPr lang="en-AU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Plan, rehearse and deliver presentations incorporating learned content and taking into account the particular purposes and </a:t>
            </a:r>
            <a:r>
              <a:rPr lang="en-US" dirty="0">
                <a:hlinkClick r:id="rId4"/>
              </a:rPr>
              <a:t>audiences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293" y="1484784"/>
            <a:ext cx="7772400" cy="4536504"/>
          </a:xfrm>
        </p:spPr>
        <p:txBody>
          <a:bodyPr>
            <a:normAutofit/>
          </a:bodyPr>
          <a:lstStyle/>
          <a:p>
            <a:r>
              <a:rPr lang="en-AU" sz="4200" dirty="0"/>
              <a:t>What are the links between geography and other learning areas in Years F–4? </a:t>
            </a:r>
            <a:r>
              <a:rPr lang="en-AU" sz="4200" dirty="0" smtClean="0"/>
              <a:t/>
            </a:r>
            <a:br>
              <a:rPr lang="en-AU" sz="4200" dirty="0" smtClean="0"/>
            </a:br>
            <a:r>
              <a:rPr lang="en-AU" sz="4200" dirty="0" smtClean="0"/>
              <a:t/>
            </a:r>
            <a:br>
              <a:rPr lang="en-AU" sz="4200" dirty="0" smtClean="0"/>
            </a:br>
            <a:r>
              <a:rPr lang="en-AU" sz="4200" dirty="0" smtClean="0"/>
              <a:t>What </a:t>
            </a:r>
            <a:r>
              <a:rPr lang="en-AU" sz="4200" dirty="0"/>
              <a:t>things can a primary teacher introduce to students? </a:t>
            </a:r>
            <a:endParaRPr lang="en-US" sz="4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Science</a:t>
            </a:r>
            <a:br>
              <a:rPr lang="en-US" sz="4200" dirty="0" smtClean="0"/>
            </a:br>
            <a:r>
              <a:rPr lang="en-US" sz="4200" dirty="0" smtClean="0"/>
              <a:t>Foundation level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344816" cy="4353347"/>
          </a:xfrm>
        </p:spPr>
        <p:txBody>
          <a:bodyPr/>
          <a:lstStyle/>
          <a:p>
            <a:r>
              <a:rPr lang="en-US" dirty="0"/>
              <a:t>Daily and seasonal changes in our </a:t>
            </a:r>
            <a:r>
              <a:rPr lang="en-US" u="sng" dirty="0">
                <a:hlinkClick r:id="rId2"/>
              </a:rPr>
              <a:t>environment</a:t>
            </a:r>
            <a:r>
              <a:rPr lang="en-US" dirty="0"/>
              <a:t>, including the weather</a:t>
            </a:r>
            <a:r>
              <a:rPr lang="en-US" dirty="0" smtClean="0"/>
              <a:t>, and how the seasons </a:t>
            </a:r>
            <a:r>
              <a:rPr lang="en-US" dirty="0"/>
              <a:t>affect everyday life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Mathematics</a:t>
            </a:r>
            <a:br>
              <a:rPr lang="en-US" sz="4200" dirty="0" smtClean="0"/>
            </a:br>
            <a:r>
              <a:rPr lang="en-US" sz="4200" dirty="0" smtClean="0"/>
              <a:t>Foundation level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704856" cy="4525963"/>
          </a:xfrm>
        </p:spPr>
        <p:txBody>
          <a:bodyPr/>
          <a:lstStyle/>
          <a:p>
            <a:r>
              <a:rPr lang="en-US" dirty="0"/>
              <a:t>Sort and classify familiar objects and explain the basis for these classifications. Copy, continue and create patterns with objects and drawings</a:t>
            </a:r>
            <a:endParaRPr lang="en-AU" dirty="0"/>
          </a:p>
          <a:p>
            <a:r>
              <a:rPr lang="en-US" dirty="0"/>
              <a:t>Sort, describe and name familiar two-dimensional shapes and three-dimensional objects in the environment</a:t>
            </a:r>
            <a:endParaRPr lang="en-AU" dirty="0"/>
          </a:p>
          <a:p>
            <a:r>
              <a:rPr lang="en-US" dirty="0"/>
              <a:t>Describe position and movement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History</a:t>
            </a:r>
            <a:br>
              <a:rPr lang="en-US" sz="4200" dirty="0" smtClean="0"/>
            </a:br>
            <a:r>
              <a:rPr lang="en-US" sz="4200" dirty="0" smtClean="0"/>
              <a:t>Foundation level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16824" cy="4525963"/>
          </a:xfrm>
        </p:spPr>
        <p:txBody>
          <a:bodyPr/>
          <a:lstStyle/>
          <a:p>
            <a:r>
              <a:rPr lang="en-US" dirty="0" smtClean="0"/>
              <a:t>Students</a:t>
            </a:r>
            <a:r>
              <a:rPr lang="en-US" dirty="0" smtClean="0"/>
              <a:t>, </a:t>
            </a:r>
            <a:r>
              <a:rPr lang="en-US" dirty="0"/>
              <a:t>their family and friends commemorate past events that are important to them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Science</a:t>
            </a:r>
            <a:br>
              <a:rPr lang="en-US" sz="4200" dirty="0" smtClean="0"/>
            </a:br>
            <a:r>
              <a:rPr lang="en-US" sz="4200" dirty="0" smtClean="0"/>
              <a:t>Year 1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7704856" cy="4525963"/>
          </a:xfrm>
        </p:spPr>
        <p:txBody>
          <a:bodyPr/>
          <a:lstStyle/>
          <a:p>
            <a:r>
              <a:rPr lang="en-US" dirty="0"/>
              <a:t>Living things live in different places where their needs are met</a:t>
            </a:r>
            <a:endParaRPr lang="en-AU" dirty="0"/>
          </a:p>
          <a:p>
            <a:r>
              <a:rPr lang="en-US" dirty="0">
                <a:hlinkClick r:id="rId2"/>
              </a:rPr>
              <a:t>Observable</a:t>
            </a:r>
            <a:r>
              <a:rPr lang="en-US" dirty="0"/>
              <a:t> changes occur in the sky and landscape</a:t>
            </a:r>
            <a:r>
              <a:rPr lang="en-AU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Mathematics</a:t>
            </a:r>
            <a:br>
              <a:rPr lang="en-US" sz="4200" dirty="0" smtClean="0"/>
            </a:br>
            <a:r>
              <a:rPr lang="en-US" sz="4200" dirty="0" smtClean="0"/>
              <a:t>Year 1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/>
          <a:lstStyle/>
          <a:p>
            <a:r>
              <a:rPr lang="en-US" dirty="0"/>
              <a:t>Give and follow directions to familiar locations</a:t>
            </a:r>
            <a:endParaRPr lang="en-AU" dirty="0"/>
          </a:p>
          <a:p>
            <a:r>
              <a:rPr lang="en-US" dirty="0"/>
              <a:t>Represent </a:t>
            </a:r>
            <a:r>
              <a:rPr lang="en-US" dirty="0">
                <a:hlinkClick r:id="rId2"/>
              </a:rPr>
              <a:t>data</a:t>
            </a:r>
            <a:r>
              <a:rPr lang="en-US" dirty="0"/>
              <a:t> with objects and drawings where one object or drawing represents one </a:t>
            </a:r>
            <a:r>
              <a:rPr lang="en-US" dirty="0">
                <a:hlinkClick r:id="rId2"/>
              </a:rPr>
              <a:t>data</a:t>
            </a:r>
            <a:r>
              <a:rPr lang="en-US" dirty="0"/>
              <a:t> value. Describe the displays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History</a:t>
            </a:r>
            <a:br>
              <a:rPr lang="en-US" sz="4200" dirty="0" smtClean="0"/>
            </a:br>
            <a:r>
              <a:rPr lang="en-US" sz="4200" dirty="0" smtClean="0"/>
              <a:t>Year 1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800" dirty="0" smtClean="0">
                <a:solidFill>
                  <a:prstClr val="black"/>
                </a:solidFill>
              </a:rPr>
              <a:t>The </a:t>
            </a:r>
            <a:r>
              <a:rPr lang="en-US" sz="3800" dirty="0">
                <a:solidFill>
                  <a:prstClr val="black"/>
                </a:solidFill>
              </a:rPr>
              <a:t>present, past and future are signified by </a:t>
            </a:r>
            <a:r>
              <a:rPr lang="en-US" sz="3800" dirty="0" smtClean="0">
                <a:solidFill>
                  <a:prstClr val="black"/>
                </a:solidFill>
              </a:rPr>
              <a:t>terms </a:t>
            </a:r>
            <a:r>
              <a:rPr lang="en-US" sz="3800" dirty="0">
                <a:solidFill>
                  <a:prstClr val="black"/>
                </a:solidFill>
              </a:rPr>
              <a:t>indicating time such </a:t>
            </a:r>
            <a:r>
              <a:rPr lang="en-US" sz="3800" dirty="0" smtClean="0">
                <a:solidFill>
                  <a:prstClr val="black"/>
                </a:solidFill>
              </a:rPr>
              <a:t>as:</a:t>
            </a:r>
            <a:endParaRPr lang="en-US" sz="38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SzPct val="80000"/>
            </a:pPr>
            <a:r>
              <a:rPr lang="en-US" sz="3800" dirty="0" smtClean="0">
                <a:solidFill>
                  <a:prstClr val="black"/>
                </a:solidFill>
              </a:rPr>
              <a:t> a </a:t>
            </a:r>
            <a:r>
              <a:rPr lang="en-US" sz="3800" dirty="0">
                <a:solidFill>
                  <a:prstClr val="black"/>
                </a:solidFill>
              </a:rPr>
              <a:t>long time </a:t>
            </a:r>
            <a:r>
              <a:rPr lang="en-US" sz="3800" dirty="0" smtClean="0">
                <a:solidFill>
                  <a:prstClr val="black"/>
                </a:solidFill>
              </a:rPr>
              <a:t>ago</a:t>
            </a:r>
            <a:endParaRPr lang="en-US" sz="3800" dirty="0" smtClean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SzPct val="80000"/>
            </a:pPr>
            <a:r>
              <a:rPr lang="en-US" sz="3800" dirty="0" smtClean="0">
                <a:solidFill>
                  <a:prstClr val="black"/>
                </a:solidFill>
              </a:rPr>
              <a:t> then </a:t>
            </a:r>
            <a:r>
              <a:rPr lang="en-US" sz="3800" dirty="0">
                <a:solidFill>
                  <a:prstClr val="black"/>
                </a:solidFill>
              </a:rPr>
              <a:t>and </a:t>
            </a:r>
            <a:r>
              <a:rPr lang="en-US" sz="3800" dirty="0" smtClean="0">
                <a:solidFill>
                  <a:prstClr val="black"/>
                </a:solidFill>
              </a:rPr>
              <a:t>now</a:t>
            </a:r>
            <a:endParaRPr lang="en-US" sz="3800" dirty="0" smtClean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SzPct val="80000"/>
            </a:pPr>
            <a:r>
              <a:rPr lang="en-US" sz="3800" dirty="0" smtClean="0">
                <a:solidFill>
                  <a:prstClr val="black"/>
                </a:solidFill>
              </a:rPr>
              <a:t> now </a:t>
            </a:r>
            <a:r>
              <a:rPr lang="en-US" sz="3800" dirty="0">
                <a:solidFill>
                  <a:prstClr val="black"/>
                </a:solidFill>
              </a:rPr>
              <a:t>and </a:t>
            </a:r>
            <a:r>
              <a:rPr lang="en-US" sz="3800" dirty="0" smtClean="0">
                <a:solidFill>
                  <a:prstClr val="black"/>
                </a:solidFill>
              </a:rPr>
              <a:t>then</a:t>
            </a:r>
            <a:endParaRPr lang="en-US" sz="3800" dirty="0" smtClean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SzPct val="80000"/>
            </a:pPr>
            <a:r>
              <a:rPr lang="en-US" sz="3800" dirty="0" smtClean="0">
                <a:solidFill>
                  <a:prstClr val="black"/>
                </a:solidFill>
              </a:rPr>
              <a:t> old </a:t>
            </a:r>
            <a:r>
              <a:rPr lang="en-US" sz="3800" dirty="0">
                <a:solidFill>
                  <a:prstClr val="black"/>
                </a:solidFill>
              </a:rPr>
              <a:t>and </a:t>
            </a:r>
            <a:r>
              <a:rPr lang="en-US" sz="3800" dirty="0" smtClean="0">
                <a:solidFill>
                  <a:prstClr val="black"/>
                </a:solidFill>
              </a:rPr>
              <a:t>new</a:t>
            </a:r>
            <a:endParaRPr lang="en-US" sz="3800" dirty="0" smtClean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SzPct val="80000"/>
            </a:pPr>
            <a:r>
              <a:rPr lang="en-US" sz="3800" dirty="0" smtClean="0">
                <a:solidFill>
                  <a:prstClr val="black"/>
                </a:solidFill>
              </a:rPr>
              <a:t> t</a:t>
            </a:r>
            <a:r>
              <a:rPr lang="en-US" sz="3800" dirty="0" smtClean="0">
                <a:solidFill>
                  <a:prstClr val="black"/>
                </a:solidFill>
              </a:rPr>
              <a:t>omorrow … </a:t>
            </a:r>
            <a:r>
              <a:rPr lang="en-US" sz="3000" dirty="0">
                <a:solidFill>
                  <a:prstClr val="black"/>
                </a:solidFill>
              </a:rPr>
              <a:t>		</a:t>
            </a:r>
            <a:endParaRPr lang="en-US" sz="3000" dirty="0" smtClean="0">
              <a:solidFill>
                <a:prstClr val="black"/>
              </a:solidFill>
            </a:endParaRPr>
          </a:p>
          <a:p>
            <a:pPr>
              <a:spcBef>
                <a:spcPts val="1800"/>
              </a:spcBef>
            </a:pPr>
            <a:r>
              <a:rPr lang="en-US" sz="3800" dirty="0" smtClean="0">
                <a:solidFill>
                  <a:prstClr val="black"/>
                </a:solidFill>
              </a:rPr>
              <a:t>They are also represented by </a:t>
            </a:r>
            <a:r>
              <a:rPr lang="en-US" sz="3800" dirty="0">
                <a:solidFill>
                  <a:prstClr val="black"/>
                </a:solidFill>
              </a:rPr>
              <a:t>dates and changes that may have personal significance such as birthdays, celebrations and seasons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Science</a:t>
            </a:r>
            <a:br>
              <a:rPr lang="en-US" sz="4200" dirty="0" smtClean="0"/>
            </a:br>
            <a:r>
              <a:rPr lang="en-US" sz="4200" dirty="0" smtClean="0"/>
              <a:t>Year 2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632848" cy="4525963"/>
          </a:xfrm>
        </p:spPr>
        <p:txBody>
          <a:bodyPr/>
          <a:lstStyle/>
          <a:p>
            <a:r>
              <a:rPr lang="en-US" dirty="0"/>
              <a:t>Earth’s resources, including water, are used in a variety of ways</a:t>
            </a:r>
            <a:endParaRPr lang="en-AU" dirty="0"/>
          </a:p>
          <a:p>
            <a:r>
              <a:rPr lang="en-US" dirty="0"/>
              <a:t>Living things grow, change and have offspring similar to themselves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675</Words>
  <Application>Microsoft Office PowerPoint</Application>
  <PresentationFormat>On-screen Show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Geography links with other learning areas</vt:lpstr>
      <vt:lpstr>What are the links between geography and other learning areas in Years F–4?   What things can a primary teacher introduce to students? </vt:lpstr>
      <vt:lpstr>Science Foundation level</vt:lpstr>
      <vt:lpstr>Mathematics Foundation level</vt:lpstr>
      <vt:lpstr>History Foundation level</vt:lpstr>
      <vt:lpstr>Science Year 1</vt:lpstr>
      <vt:lpstr>Mathematics Year 1</vt:lpstr>
      <vt:lpstr>History Year 1</vt:lpstr>
      <vt:lpstr>Science Year 2</vt:lpstr>
      <vt:lpstr>Mathematics Year 2</vt:lpstr>
      <vt:lpstr>History Year 2</vt:lpstr>
      <vt:lpstr>Science Year 3</vt:lpstr>
      <vt:lpstr>Mathematics Year 3</vt:lpstr>
      <vt:lpstr>History Year 3</vt:lpstr>
      <vt:lpstr>English Year 3</vt:lpstr>
      <vt:lpstr>Science Year 4</vt:lpstr>
      <vt:lpstr>Mathematics Year 4</vt:lpstr>
      <vt:lpstr>History Year 4</vt:lpstr>
      <vt:lpstr>English Year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Links between geography and other learning areas at years F-4 </dc:title>
  <dc:creator>John Butler</dc:creator>
  <cp:lastModifiedBy>User</cp:lastModifiedBy>
  <cp:revision>21</cp:revision>
  <cp:lastPrinted>2013-02-06T01:30:02Z</cp:lastPrinted>
  <dcterms:created xsi:type="dcterms:W3CDTF">2012-09-13T07:54:47Z</dcterms:created>
  <dcterms:modified xsi:type="dcterms:W3CDTF">2013-02-10T03:24:48Z</dcterms:modified>
</cp:coreProperties>
</file>